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26F6F-4A65-4FD9-9603-D4BCA7B7FCD6}" v="129" dt="2021-04-15T09:11:54.179"/>
    <p1510:client id="{2E36BDB7-2717-4B0A-B3ED-208D454E813D}" v="521" dt="2021-04-15T09:55:00.790"/>
    <p1510:client id="{AA17BC5B-8E36-4C29-810D-1D2D9112C3DE}" v="687" dt="2021-04-13T22:30:15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98" d="100"/>
          <a:sy n="98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7810A5-1A13-4087-8DFA-155E6E5B5D73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8">
            <a:extLst>
              <a:ext uri="{FF2B5EF4-FFF2-40B4-BE49-F238E27FC236}">
                <a16:creationId xmlns:a16="http://schemas.microsoft.com/office/drawing/2014/main" id="{CC393EB0-C44D-41D2-BEF6-291E43406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40">
            <a:extLst>
              <a:ext uri="{FF2B5EF4-FFF2-40B4-BE49-F238E27FC236}">
                <a16:creationId xmlns:a16="http://schemas.microsoft.com/office/drawing/2014/main" id="{27F47B0A-40EE-41EA-815D-384670FF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43AC9E88-695B-421A-B3FF-5BC41EF58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44">
            <a:extLst>
              <a:ext uri="{FF2B5EF4-FFF2-40B4-BE49-F238E27FC236}">
                <a16:creationId xmlns:a16="http://schemas.microsoft.com/office/drawing/2014/main" id="{C5A7D586-7678-4F41-A289-1F83BB95F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6">
            <a:extLst>
              <a:ext uri="{FF2B5EF4-FFF2-40B4-BE49-F238E27FC236}">
                <a16:creationId xmlns:a16="http://schemas.microsoft.com/office/drawing/2014/main" id="{F88A7F60-B102-433E-BE45-95BBC5828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8123" y="0"/>
            <a:ext cx="463972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20F443A-81B1-4906-9760-47FAFA17BB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26" b="10849"/>
          <a:stretch/>
        </p:blipFill>
        <p:spPr>
          <a:xfrm>
            <a:off x="1007761" y="227"/>
            <a:ext cx="5740362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8">
            <a:extLst>
              <a:ext uri="{FF2B5EF4-FFF2-40B4-BE49-F238E27FC236}">
                <a16:creationId xmlns:a16="http://schemas.microsoft.com/office/drawing/2014/main" id="{3153C0C7-BA84-429D-A533-F021A955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6889" y="2336319"/>
            <a:ext cx="2245003" cy="2167918"/>
          </a:xfrm>
        </p:spPr>
        <p:txBody>
          <a:bodyPr>
            <a:normAutofit/>
          </a:bodyPr>
          <a:lstStyle/>
          <a:p>
            <a:pPr algn="ctr"/>
            <a:r>
              <a:rPr lang="tr-TR" sz="4400">
                <a:cs typeface="Arial"/>
              </a:rPr>
              <a:t>Фильтр Блума</a:t>
            </a:r>
            <a:endParaRPr lang="ru-RU" sz="4400">
              <a:cs typeface="Arial" panose="020B0604020202020204"/>
            </a:endParaRPr>
          </a:p>
        </p:txBody>
      </p:sp>
      <p:sp>
        <p:nvSpPr>
          <p:cNvPr id="46" name="Rectangle 50">
            <a:extLst>
              <a:ext uri="{FF2B5EF4-FFF2-40B4-BE49-F238E27FC236}">
                <a16:creationId xmlns:a16="http://schemas.microsoft.com/office/drawing/2014/main" id="{F20D64EC-C0BF-4228-85C3-76D9D1518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B6A2-5B84-4150-BDB5-8E3472868650}"/>
              </a:ext>
            </a:extLst>
          </p:cNvPr>
          <p:cNvSpPr txBox="1"/>
          <p:nvPr/>
        </p:nvSpPr>
        <p:spPr>
          <a:xfrm>
            <a:off x="6464060" y="5601420"/>
            <a:ext cx="49285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ru-RU" sz="2000" dirty="0">
                <a:latin typeface="Calibri"/>
                <a:cs typeface="Calibri"/>
              </a:rPr>
              <a:t>Выполнила: </a:t>
            </a:r>
            <a:r>
              <a:rPr lang="ru-RU" sz="2000" dirty="0" err="1">
                <a:latin typeface="Calibri"/>
                <a:cs typeface="Calibri"/>
              </a:rPr>
              <a:t>Юмадилова</a:t>
            </a:r>
            <a:r>
              <a:rPr lang="ru-RU" sz="2000" dirty="0">
                <a:latin typeface="Calibri"/>
                <a:cs typeface="Calibri"/>
              </a:rPr>
              <a:t> Алсу</a:t>
            </a:r>
            <a:endParaRPr lang="ru-RU" dirty="0">
              <a:cs typeface="Arial" panose="020B0604020202020204"/>
            </a:endParaRPr>
          </a:p>
          <a:p>
            <a:pPr algn="r"/>
            <a:r>
              <a:rPr lang="ru-RU" sz="2000" dirty="0">
                <a:latin typeface="Calibri"/>
                <a:cs typeface="Calibri"/>
              </a:rPr>
              <a:t>Группа 11-002</a:t>
            </a:r>
            <a:endParaRPr lang="ru-RU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F915AF1E-F933-4FD0-8E02-D478FB7AF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834" y="-371"/>
            <a:ext cx="2527540" cy="2085461"/>
          </a:xfrm>
          <a:prstGeom prst="rect">
            <a:avLst/>
          </a:prstGeom>
        </p:spPr>
      </p:pic>
      <p:pic>
        <p:nvPicPr>
          <p:cNvPr id="2" name="Рисунок 4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8EAB5B53-991B-41D2-B42D-6AFBEDDDF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10" y="-258"/>
            <a:ext cx="1851804" cy="1869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5C9548-14F2-4F45-9FDF-62EC43F399A5}"/>
              </a:ext>
            </a:extLst>
          </p:cNvPr>
          <p:cNvSpPr txBox="1"/>
          <p:nvPr/>
        </p:nvSpPr>
        <p:spPr>
          <a:xfrm>
            <a:off x="971010" y="2279350"/>
            <a:ext cx="4267200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ru-RU" sz="2400" dirty="0">
              <a:latin typeface="Calibri"/>
              <a:cs typeface="Arial"/>
            </a:endParaRPr>
          </a:p>
          <a:p>
            <a:pPr marL="285750" indent="-285750">
              <a:buFont typeface="Wingdings"/>
              <a:buChar char="ü"/>
            </a:pPr>
            <a:r>
              <a:rPr lang="ru-RU" sz="2000" dirty="0">
                <a:latin typeface="Calibri"/>
                <a:ea typeface="+mn-lt"/>
                <a:cs typeface="+mn-lt"/>
              </a:rPr>
              <a:t>Фильтр Блума мало затратен по памяти и по времени</a:t>
            </a:r>
          </a:p>
          <a:p>
            <a:pPr marL="285750" indent="-285750">
              <a:buFont typeface="Wingdings"/>
              <a:buChar char="ü"/>
            </a:pPr>
            <a:r>
              <a:rPr lang="ru-RU" sz="2000" dirty="0">
                <a:latin typeface="Calibri"/>
                <a:ea typeface="+mn-lt"/>
                <a:cs typeface="+mn-lt"/>
              </a:rPr>
              <a:t>Он может быть очень полезен для предотвращения излишнего выполнения задач, требующих интенсивных вычислений, просто проверяя, что элемент </a:t>
            </a:r>
            <a:r>
              <a:rPr lang="ru-RU" sz="2000" i="1" dirty="0">
                <a:latin typeface="Calibri"/>
                <a:ea typeface="+mn-lt"/>
                <a:cs typeface="+mn-lt"/>
              </a:rPr>
              <a:t>совершенно точно не</a:t>
            </a:r>
            <a:r>
              <a:rPr lang="ru-RU" sz="2000" dirty="0">
                <a:latin typeface="Calibri"/>
                <a:ea typeface="+mn-lt"/>
                <a:cs typeface="+mn-lt"/>
              </a:rPr>
              <a:t> входит в множество. </a:t>
            </a:r>
            <a:endParaRPr lang="ru-RU" sz="2000">
              <a:latin typeface="Calibri"/>
              <a:cs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76ED79-5177-4094-9659-37B489AFFA2D}"/>
              </a:ext>
            </a:extLst>
          </p:cNvPr>
          <p:cNvSpPr txBox="1"/>
          <p:nvPr/>
        </p:nvSpPr>
        <p:spPr>
          <a:xfrm>
            <a:off x="6203470" y="2350339"/>
            <a:ext cx="2743200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dirty="0">
              <a:cs typeface="Arial"/>
            </a:endParaRPr>
          </a:p>
          <a:p>
            <a:pPr marL="285750" indent="-285750">
              <a:buFont typeface="Wingdings"/>
              <a:buChar char="Ø"/>
            </a:pPr>
            <a:r>
              <a:rPr lang="ru-RU" sz="2000" dirty="0">
                <a:latin typeface="Calibri"/>
                <a:cs typeface="Arial"/>
              </a:rPr>
              <a:t>Возможность ложных результатов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8B557E2A-20C1-4AF2-930A-F380D8F0C007}"/>
              </a:ext>
            </a:extLst>
          </p:cNvPr>
          <p:cNvCxnSpPr/>
          <p:nvPr/>
        </p:nvCxnSpPr>
        <p:spPr>
          <a:xfrm>
            <a:off x="5854460" y="-18690"/>
            <a:ext cx="57509" cy="6872376"/>
          </a:xfrm>
          <a:prstGeom prst="straightConnector1">
            <a:avLst/>
          </a:prstGeom>
          <a:ln>
            <a:solidFill>
              <a:srgbClr val="92D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983F047-061F-4DF7-BA81-0AD8A6CDB2ED}"/>
              </a:ext>
            </a:extLst>
          </p:cNvPr>
          <p:cNvSpPr txBox="1"/>
          <p:nvPr/>
        </p:nvSpPr>
        <p:spPr>
          <a:xfrm>
            <a:off x="3357653" y="81286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 dirty="0">
                <a:latin typeface="Calibri"/>
                <a:cs typeface="Arial"/>
              </a:rPr>
              <a:t>Плюсы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4A8E5-0BA4-4525-8408-FBEA73F3BB29}"/>
              </a:ext>
            </a:extLst>
          </p:cNvPr>
          <p:cNvSpPr txBox="1"/>
          <p:nvPr/>
        </p:nvSpPr>
        <p:spPr>
          <a:xfrm>
            <a:off x="6836075" y="79758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 dirty="0">
                <a:latin typeface="Calibri"/>
                <a:cs typeface="Arial"/>
              </a:rPr>
              <a:t>Минусы</a:t>
            </a:r>
          </a:p>
        </p:txBody>
      </p:sp>
    </p:spTree>
    <p:extLst>
      <p:ext uri="{BB962C8B-B14F-4D97-AF65-F5344CB8AC3E}">
        <p14:creationId xmlns:p14="http://schemas.microsoft.com/office/powerpoint/2010/main" val="3545456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внутренний, млекопитающее, серебряный, домашняя кошка&#10;&#10;Автоматически созданное описание">
            <a:extLst>
              <a:ext uri="{FF2B5EF4-FFF2-40B4-BE49-F238E27FC236}">
                <a16:creationId xmlns:a16="http://schemas.microsoft.com/office/drawing/2014/main" id="{D8609A07-B493-4D0D-A38A-F58AB76EE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10" y="-2336"/>
            <a:ext cx="10391953" cy="68626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820CD7-4835-42FD-BB73-95E691016D56}"/>
              </a:ext>
            </a:extLst>
          </p:cNvPr>
          <p:cNvSpPr txBox="1"/>
          <p:nvPr/>
        </p:nvSpPr>
        <p:spPr>
          <a:xfrm>
            <a:off x="1503872" y="1130060"/>
            <a:ext cx="459787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dirty="0">
                <a:solidFill>
                  <a:srgbClr val="002060"/>
                </a:solidFill>
                <a:highlight>
                  <a:srgbClr val="C0C0C0"/>
                </a:highlight>
                <a:latin typeface="Calibri"/>
                <a:cs typeface="Arial"/>
              </a:rPr>
              <a:t>Спасибо за внимание!!!!</a:t>
            </a:r>
          </a:p>
          <a:p>
            <a:endParaRPr lang="ru-RU" sz="28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11740-E9F3-4A01-BFA5-ABCBF397F2BB}"/>
              </a:ext>
            </a:extLst>
          </p:cNvPr>
          <p:cNvSpPr txBox="1"/>
          <p:nvPr/>
        </p:nvSpPr>
        <p:spPr>
          <a:xfrm>
            <a:off x="6606935" y="5140445"/>
            <a:ext cx="48279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  <a:highlight>
                  <a:srgbClr val="C0C0C0"/>
                </a:highlight>
                <a:latin typeface="Calibri"/>
                <a:cs typeface="Arial"/>
              </a:rPr>
              <a:t>Хороших вам баллов по тестам!!!)))</a:t>
            </a:r>
          </a:p>
        </p:txBody>
      </p:sp>
    </p:spTree>
    <p:extLst>
      <p:ext uri="{BB962C8B-B14F-4D97-AF65-F5344CB8AC3E}">
        <p14:creationId xmlns:p14="http://schemas.microsoft.com/office/powerpoint/2010/main" val="408642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59D4B1-6563-494E-99E5-B0411D198D56}"/>
              </a:ext>
            </a:extLst>
          </p:cNvPr>
          <p:cNvSpPr txBox="1"/>
          <p:nvPr/>
        </p:nvSpPr>
        <p:spPr>
          <a:xfrm>
            <a:off x="1474219" y="568445"/>
            <a:ext cx="830723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Calibri"/>
                <a:cs typeface="Arial"/>
              </a:rPr>
              <a:t>Фильтр Блума был </a:t>
            </a:r>
            <a:r>
              <a:rPr lang="ru-RU" sz="2400">
                <a:latin typeface="Calibri"/>
                <a:ea typeface="+mn-lt"/>
                <a:cs typeface="+mn-lt"/>
              </a:rPr>
              <a:t>изобретен Бёртоном Блумом в 1970 году.</a:t>
            </a:r>
          </a:p>
          <a:p>
            <a:r>
              <a:rPr lang="ru-RU" sz="2400">
                <a:latin typeface="Calibri"/>
                <a:ea typeface="+mn-lt"/>
                <a:cs typeface="Calibri"/>
              </a:rPr>
              <a:t>Это </a:t>
            </a:r>
            <a:r>
              <a:rPr lang="ru-RU" sz="2400" u="sng">
                <a:latin typeface="Calibri"/>
                <a:ea typeface="+mn-lt"/>
                <a:cs typeface="Calibri"/>
              </a:rPr>
              <a:t>вероятностная</a:t>
            </a:r>
            <a:r>
              <a:rPr lang="ru-RU" sz="2400">
                <a:latin typeface="Calibri"/>
                <a:ea typeface="+mn-lt"/>
                <a:cs typeface="Calibri"/>
              </a:rPr>
              <a:t> структура </a:t>
            </a:r>
            <a:r>
              <a:rPr lang="ru-RU" sz="2400" dirty="0">
                <a:latin typeface="Calibri"/>
                <a:ea typeface="+mn-lt"/>
                <a:cs typeface="Calibri"/>
              </a:rPr>
              <a:t>данных, которая может эффективно определить является ли элемент возможным элементом набора или точно не относится к нему.</a:t>
            </a:r>
            <a:endParaRPr lang="ru-RU" sz="2400" dirty="0">
              <a:ea typeface="+mn-lt"/>
              <a:cs typeface="+mn-lt"/>
            </a:endParaRPr>
          </a:p>
          <a:p>
            <a:endParaRPr lang="ru-RU" sz="2400" dirty="0">
              <a:latin typeface="Calibri"/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56AFF-BAB7-45D0-B8E1-10E5EC510D59}"/>
              </a:ext>
            </a:extLst>
          </p:cNvPr>
          <p:cNvSpPr txBox="1"/>
          <p:nvPr/>
        </p:nvSpPr>
        <p:spPr>
          <a:xfrm>
            <a:off x="1473320" y="2508489"/>
            <a:ext cx="8494142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>
                <a:latin typeface="Calibri"/>
                <a:ea typeface="+mn-lt"/>
                <a:cs typeface="+mn-lt"/>
              </a:rPr>
              <a:t>2. Основной принцип устройства </a:t>
            </a:r>
            <a:endParaRPr lang="ru-RU"/>
          </a:p>
          <a:p>
            <a:endParaRPr lang="ru-RU" sz="2400" dirty="0">
              <a:latin typeface="Calibri"/>
              <a:ea typeface="+mn-lt"/>
              <a:cs typeface="+mn-lt"/>
            </a:endParaRPr>
          </a:p>
          <a:p>
            <a:r>
              <a:rPr lang="ru-RU" sz="2400" dirty="0">
                <a:latin typeface="Calibri"/>
                <a:ea typeface="+mn-lt"/>
                <a:cs typeface="+mn-lt"/>
              </a:rPr>
              <a:t>Пустой фильтр Блума - это битовый массив из m битов, все они имеют значение 0. Также должно быть определено k </a:t>
            </a:r>
            <a:r>
              <a:rPr lang="ru-RU" sz="2400">
                <a:latin typeface="Calibri"/>
                <a:ea typeface="+mn-lt"/>
                <a:cs typeface="+mn-lt"/>
              </a:rPr>
              <a:t>различных хэш-функций, каждая из </a:t>
            </a:r>
            <a:r>
              <a:rPr lang="ru-RU" sz="2400" dirty="0">
                <a:latin typeface="Calibri"/>
                <a:ea typeface="+mn-lt"/>
                <a:cs typeface="+mn-lt"/>
              </a:rPr>
              <a:t>которых </a:t>
            </a:r>
            <a:r>
              <a:rPr lang="ru-RU" sz="2400">
                <a:latin typeface="Calibri"/>
                <a:ea typeface="+mn-lt"/>
                <a:cs typeface="+mn-lt"/>
              </a:rPr>
              <a:t>отображает</a:t>
            </a:r>
            <a:r>
              <a:rPr lang="ru-RU" sz="2400" dirty="0">
                <a:latin typeface="Calibri"/>
                <a:ea typeface="+mn-lt"/>
                <a:cs typeface="+mn-lt"/>
              </a:rPr>
              <a:t> или хэширует некоторый элемент набора в одну из позиций массива m, генерируя равномерное случайное распределение. Как правило, k-это небольшая константа , которая зависит от желаемой частоты ложных ошибок ε.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741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A1E31E-C304-4F90-AD27-8EE2D6DFBAF3}"/>
              </a:ext>
            </a:extLst>
          </p:cNvPr>
          <p:cNvSpPr txBox="1"/>
          <p:nvPr/>
        </p:nvSpPr>
        <p:spPr>
          <a:xfrm>
            <a:off x="986288" y="353683"/>
            <a:ext cx="10018142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>
                <a:latin typeface="Calibri"/>
                <a:ea typeface="+mn-lt"/>
                <a:cs typeface="+mn-lt"/>
              </a:rPr>
              <a:t>Чтобы</a:t>
            </a:r>
            <a:r>
              <a:rPr lang="ru-RU" sz="2000" i="1" dirty="0">
                <a:latin typeface="Calibri"/>
                <a:ea typeface="+mn-lt"/>
                <a:cs typeface="+mn-lt"/>
              </a:rPr>
              <a:t> </a:t>
            </a:r>
            <a:r>
              <a:rPr lang="ru-RU" sz="2000" i="1">
                <a:latin typeface="Calibri"/>
                <a:ea typeface="+mn-lt"/>
                <a:cs typeface="+mn-lt"/>
              </a:rPr>
              <a:t>добавить</a:t>
            </a:r>
            <a:r>
              <a:rPr lang="ru-RU" sz="2000">
                <a:latin typeface="Calibri"/>
                <a:ea typeface="+mn-lt"/>
                <a:cs typeface="+mn-lt"/>
              </a:rPr>
              <a:t> элемент, скормите его каждой хэш-функции, чтобы получить k позиций массива. Установите биты во всех этих положениях равными 1.</a:t>
            </a:r>
          </a:p>
          <a:p>
            <a:endParaRPr lang="ru-RU" sz="2000" dirty="0">
              <a:latin typeface="Calibri"/>
              <a:ea typeface="+mn-lt"/>
              <a:cs typeface="+mn-lt"/>
            </a:endParaRPr>
          </a:p>
          <a:p>
            <a:r>
              <a:rPr lang="ru-RU" sz="2000">
                <a:latin typeface="Calibri"/>
                <a:ea typeface="+mn-lt"/>
                <a:cs typeface="+mn-lt"/>
              </a:rPr>
              <a:t>Чтобы </a:t>
            </a:r>
            <a:r>
              <a:rPr lang="ru-RU" sz="2000" i="1">
                <a:latin typeface="Calibri"/>
                <a:ea typeface="+mn-lt"/>
                <a:cs typeface="+mn-lt"/>
              </a:rPr>
              <a:t>запросить</a:t>
            </a:r>
            <a:r>
              <a:rPr lang="ru-RU" sz="2000">
                <a:latin typeface="Calibri"/>
                <a:ea typeface="+mn-lt"/>
                <a:cs typeface="+mn-lt"/>
              </a:rPr>
              <a:t> элемент (проверить, находится ли он в наборе), нужно передать его каждой хэш-функции, чтобы получить позиции массива. Если какой-либо из битов в этих позициях равен 0, элемент определенно не входит в набор. Если всё равно 1, то либо элемент находится в наборе, либо биты случайно были установлены на 1 во время вставки других элементов, что привело к ложному срабатыванию. В простом фильтре Блума нет способа различить эти два случая.</a:t>
            </a:r>
            <a:endParaRPr lang="ru-RU" sz="2000">
              <a:latin typeface="Calibri"/>
              <a:cs typeface="Calibri"/>
            </a:endParaRPr>
          </a:p>
          <a:p>
            <a:endParaRPr lang="ru-RU" sz="2000" dirty="0">
              <a:latin typeface="Calibri"/>
              <a:ea typeface="+mn-lt"/>
              <a:cs typeface="+mn-lt"/>
            </a:endParaRPr>
          </a:p>
          <a:p>
            <a:r>
              <a:rPr lang="ru-RU" sz="2000">
                <a:latin typeface="Calibri"/>
                <a:ea typeface="+mn-lt"/>
                <a:cs typeface="+mn-lt"/>
              </a:rPr>
              <a:t>Удаление элемента из этого простого фильтра Блума невозможно, потому что нет способа определить, какой из </a:t>
            </a:r>
            <a:r>
              <a:rPr lang="ru-RU" sz="2000" i="1">
                <a:latin typeface="Calibri"/>
                <a:ea typeface="+mn-lt"/>
                <a:cs typeface="+mn-lt"/>
              </a:rPr>
              <a:t>k</a:t>
            </a:r>
            <a:r>
              <a:rPr lang="ru-RU" sz="2000">
                <a:latin typeface="Calibri"/>
                <a:ea typeface="+mn-lt"/>
                <a:cs typeface="+mn-lt"/>
              </a:rPr>
              <a:t> битов, к которым он сопоставляется, должен быть очищен. Хотя установка любого из этих </a:t>
            </a:r>
            <a:r>
              <a:rPr lang="ru-RU" sz="2000" i="1">
                <a:latin typeface="Calibri"/>
                <a:ea typeface="+mn-lt"/>
                <a:cs typeface="+mn-lt"/>
              </a:rPr>
              <a:t>k</a:t>
            </a:r>
            <a:r>
              <a:rPr lang="ru-RU" sz="2000">
                <a:latin typeface="Calibri"/>
                <a:ea typeface="+mn-lt"/>
                <a:cs typeface="+mn-lt"/>
              </a:rPr>
              <a:t> битов на ноль достаточна для удаления элемента, она также удалит любые другие элементы, которые случайно сопоставляются с этим битом. Поскольку простой алгоритм не дает возможности определить, были ли добавлены какие-либо другие элементы, влияющие на биты для удаляемого элемента, очистка любого из битов приведет к возможности ложных срабатываний.</a:t>
            </a:r>
            <a:endParaRPr lang="ru-RU" sz="2000"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671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E236D-1136-4173-AD1A-8D612E62EB49}"/>
              </a:ext>
            </a:extLst>
          </p:cNvPr>
          <p:cNvSpPr txBox="1"/>
          <p:nvPr/>
        </p:nvSpPr>
        <p:spPr>
          <a:xfrm>
            <a:off x="958029" y="1318871"/>
            <a:ext cx="4303235" cy="39978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000">
                <a:latin typeface="Calibri"/>
                <a:cs typeface="Calibri"/>
              </a:rPr>
              <a:t>Разберемся на примере картинки:</a:t>
            </a:r>
            <a:endParaRPr lang="ru-RU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000">
                <a:latin typeface="Calibri"/>
                <a:cs typeface="Calibri"/>
              </a:rPr>
              <a:t>1) Изначально у нас есть массив, заполненный нулями, и 3 элемента x,y,z (их мы хотим добавить в фильтр)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000">
                <a:latin typeface="Calibri"/>
                <a:cs typeface="Calibri"/>
              </a:rPr>
              <a:t>2) Мы прогнали элементы x,y,z через 3 хэш-функции (от каждого элемента идёт по 3 стрелочки), получили какие - то позиции массива, установили там 1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000">
                <a:latin typeface="Calibri"/>
                <a:cs typeface="Calibri"/>
              </a:rPr>
              <a:t>3) Теперь мы хотим проверить, а был ли добавлен элемент? Мы также прогоняем его через хэш-функции, получаем позиции, и смотрим, что стоит в этих позициях. В одной из ячеек стоит 0, а значит, что w во множестве нет.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100">
              <a:cs typeface="Arial" panose="020B060402020202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C5251407-6D34-4612-9A9C-46ABD338F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752" y="1712015"/>
            <a:ext cx="5950955" cy="2671430"/>
          </a:xfrm>
          <a:prstGeom prst="rect">
            <a:avLst/>
          </a:prstGeom>
          <a:ln w="12700"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70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4961F17-D0E4-4576-8697-C062B28F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2DF1AEC-0327-4A10-AED3-E227ACAEB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39742D-6F41-4E7D-9C32-1D9825B40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F3ADA23-8B3C-4029-923E-81303CBE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EAE543-FFF6-43C7-AD71-A9856C6E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8C9FA9D9-C20B-4A61-B0D5-CC27C65F0F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60"/>
          <a:stretch/>
        </p:blipFill>
        <p:spPr>
          <a:xfrm>
            <a:off x="976645" y="-86038"/>
            <a:ext cx="4520268" cy="69442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D7E355E-8304-4C50-B384-7DAC68D87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D539B-E5DB-43A5-8788-5F15AD8C3831}"/>
              </a:ext>
            </a:extLst>
          </p:cNvPr>
          <p:cNvSpPr txBox="1"/>
          <p:nvPr/>
        </p:nvSpPr>
        <p:spPr>
          <a:xfrm>
            <a:off x="5935463" y="575632"/>
            <a:ext cx="4982432" cy="54743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800">
                <a:latin typeface="Calibri"/>
                <a:cs typeface="Calibri"/>
              </a:rPr>
              <a:t>Особенности: </a:t>
            </a:r>
            <a:endParaRPr lang="ru-RU" sz="2800">
              <a:latin typeface="Calibri"/>
              <a:cs typeface="Calibri"/>
            </a:endParaRPr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Courier New"/>
              <a:buChar char="o"/>
            </a:pPr>
            <a:r>
              <a:rPr lang="en-US" sz="2400">
                <a:latin typeface="Calibri"/>
                <a:cs typeface="Calibri"/>
              </a:rPr>
              <a:t>Возможность ложноположительных срабатываний</a:t>
            </a:r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Courier New"/>
              <a:buChar char="o"/>
            </a:pPr>
            <a:r>
              <a:rPr lang="en-US" sz="2400">
                <a:latin typeface="Calibri"/>
                <a:cs typeface="Calibri"/>
              </a:rPr>
              <a:t>Он </a:t>
            </a:r>
            <a:r>
              <a:rPr lang="en-US" sz="2400" u="sng">
                <a:latin typeface="Calibri"/>
                <a:cs typeface="Calibri"/>
              </a:rPr>
              <a:t>никогда</a:t>
            </a:r>
            <a:r>
              <a:rPr lang="en-US" sz="2400">
                <a:latin typeface="Calibri"/>
                <a:cs typeface="Calibri"/>
              </a:rPr>
              <a:t> не даст </a:t>
            </a:r>
            <a:r>
              <a:rPr lang="en-US" sz="2400" i="1">
                <a:latin typeface="Calibri"/>
                <a:cs typeface="Calibri"/>
              </a:rPr>
              <a:t>ложноотрицательного</a:t>
            </a:r>
            <a:r>
              <a:rPr lang="en-US" sz="2400">
                <a:latin typeface="Calibri"/>
                <a:cs typeface="Calibri"/>
              </a:rPr>
              <a:t> ответа и никогда не скажет "НЕТ", если ответ будет "ДА" </a:t>
            </a:r>
            <a:endParaRPr lang="en-US" sz="2400" i="1">
              <a:latin typeface="Calibri"/>
              <a:cs typeface="Calibri"/>
            </a:endParaRPr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Courier New"/>
              <a:buChar char="o"/>
            </a:pPr>
            <a:r>
              <a:rPr lang="en-US" sz="2400">
                <a:latin typeface="Calibri"/>
                <a:cs typeface="Calibri"/>
              </a:rPr>
              <a:t>Нельзя </a:t>
            </a:r>
            <a:r>
              <a:rPr lang="en-US" sz="2400" i="1">
                <a:latin typeface="Calibri"/>
                <a:cs typeface="Calibri"/>
              </a:rPr>
              <a:t>удалить</a:t>
            </a:r>
            <a:r>
              <a:rPr lang="en-US" sz="2400">
                <a:latin typeface="Calibri"/>
                <a:cs typeface="Calibri"/>
              </a:rPr>
              <a:t> элемент из фильтра.</a:t>
            </a:r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Courier New"/>
              <a:buChar char="o"/>
            </a:pPr>
            <a:r>
              <a:rPr lang="en-US" sz="2400">
                <a:latin typeface="Calibri"/>
                <a:cs typeface="Calibri"/>
              </a:rPr>
              <a:t>Он также требует </a:t>
            </a:r>
            <a:r>
              <a:rPr lang="en-US" sz="2400" i="1">
                <a:latin typeface="Calibri"/>
                <a:cs typeface="Calibri"/>
              </a:rPr>
              <a:t>очень мало места</a:t>
            </a:r>
            <a:r>
              <a:rPr lang="en-US" sz="2400">
                <a:latin typeface="Calibri"/>
                <a:cs typeface="Calibri"/>
              </a:rPr>
              <a:t> по сравнению с количеством предметов, которые вам нужно хранить и проверять.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78E784-3C81-4963-ACD9-58EF41CE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4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60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86" name="Picture 62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8" name="Rectangle 64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Rectangle 66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68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70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TextBox 72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93" name="Rectangle 74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2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88A3E0D2-1E5D-4C07-A8D8-58734DC383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993" r="-1" b="24755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94" name="Picture 76">
            <a:extLst>
              <a:ext uri="{FF2B5EF4-FFF2-40B4-BE49-F238E27FC236}">
                <a16:creationId xmlns:a16="http://schemas.microsoft.com/office/drawing/2014/main" id="{D445918B-6272-4727-A3FA-F23651AEC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78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6" name="Rectangle 80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82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84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589207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61DA0-199C-4312-AA53-1ABD25092925}"/>
              </a:ext>
            </a:extLst>
          </p:cNvPr>
          <p:cNvSpPr txBox="1"/>
          <p:nvPr/>
        </p:nvSpPr>
        <p:spPr>
          <a:xfrm>
            <a:off x="1126475" y="1879587"/>
            <a:ext cx="5456766" cy="39978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800">
                <a:latin typeface="Calibri"/>
                <a:cs typeface="Calibri"/>
              </a:rPr>
              <a:t>3.</a:t>
            </a:r>
            <a:r>
              <a:rPr lang="en-US" sz="2400">
                <a:latin typeface="Calibri"/>
                <a:cs typeface="Calibri"/>
              </a:rPr>
              <a:t> Фильтр Блума имеет </a:t>
            </a:r>
            <a:r>
              <a:rPr lang="en-US" sz="2400" i="1" u="sng">
                <a:latin typeface="Calibri"/>
                <a:cs typeface="Calibri"/>
              </a:rPr>
              <a:t>постоянную</a:t>
            </a:r>
            <a:r>
              <a:rPr lang="en-US" sz="2400" i="1" dirty="0">
                <a:latin typeface="Calibri"/>
                <a:cs typeface="Calibri"/>
              </a:rPr>
              <a:t> </a:t>
            </a:r>
            <a:r>
              <a:rPr lang="en-US" sz="2400" i="1" u="sng">
                <a:latin typeface="Calibri"/>
                <a:cs typeface="Calibri"/>
              </a:rPr>
              <a:t>временную</a:t>
            </a:r>
            <a:r>
              <a:rPr lang="en-US" sz="2400" u="sng">
                <a:latin typeface="Calibri"/>
                <a:cs typeface="Calibri"/>
              </a:rPr>
              <a:t> сложность</a:t>
            </a:r>
            <a:r>
              <a:rPr lang="en-US" sz="2400">
                <a:latin typeface="Calibri"/>
                <a:cs typeface="Calibri"/>
              </a:rPr>
              <a:t>, то есть O(1), как для добавления элементов, так и для запроса наличия ключа или его отсутствия.</a:t>
            </a:r>
            <a:endParaRPr lang="ru-RU" sz="2400">
              <a:cs typeface="Arial"/>
            </a:endParaRP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400">
                <a:latin typeface="Calibri"/>
                <a:cs typeface="Calibri"/>
              </a:rPr>
              <a:t>Тестирование проходит за О(k), где k - количество хэш-функций (какое-то конкретное число). Для добавления и проверки элемента нужно получить позиции массива, используя хэш-функции, и обратиться к значениям в этих позициях. Обращение к элементу массива - константное время.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99" name="Rectangle 86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61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1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1A809A73-6A42-4984-ACC4-ACAF28E8D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2" y="477538"/>
            <a:ext cx="5834333" cy="4077000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62EBD392-51D4-450F-A242-230029C8F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212" y="2724125"/>
            <a:ext cx="6236896" cy="40695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B18F90-89ED-4435-8FA9-1E5B44CE2FA5}"/>
              </a:ext>
            </a:extLst>
          </p:cNvPr>
          <p:cNvSpPr txBox="1"/>
          <p:nvPr/>
        </p:nvSpPr>
        <p:spPr>
          <a:xfrm>
            <a:off x="1101306" y="12364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latin typeface="Calibri"/>
                <a:cs typeface="Arial"/>
              </a:rPr>
              <a:t>Получившийся график: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BD521-C615-4B59-813B-5F7BE9980604}"/>
              </a:ext>
            </a:extLst>
          </p:cNvPr>
          <p:cNvSpPr txBox="1"/>
          <p:nvPr/>
        </p:nvSpPr>
        <p:spPr>
          <a:xfrm>
            <a:off x="6650067" y="2006181"/>
            <a:ext cx="497168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latin typeface="Calibri"/>
                <a:cs typeface="Arial"/>
              </a:rPr>
              <a:t>Каким график должен быть (примерно):</a:t>
            </a:r>
          </a:p>
        </p:txBody>
      </p:sp>
    </p:spTree>
    <p:extLst>
      <p:ext uri="{BB962C8B-B14F-4D97-AF65-F5344CB8AC3E}">
        <p14:creationId xmlns:p14="http://schemas.microsoft.com/office/powerpoint/2010/main" val="969437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DA512C60-6BED-4719-91C2-DC173F9F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289" y="3149355"/>
            <a:ext cx="5661802" cy="3506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874635-0AE1-4CA2-839D-A50F8AD19CAA}"/>
              </a:ext>
            </a:extLst>
          </p:cNvPr>
          <p:cNvSpPr txBox="1"/>
          <p:nvPr/>
        </p:nvSpPr>
        <p:spPr>
          <a:xfrm>
            <a:off x="1259457" y="1811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Получившийся график:</a:t>
            </a:r>
            <a:endParaRPr lang="ru-RU" dirty="0">
              <a:cs typeface="Arial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5A65AB29-917C-4965-B9D0-BDFC86E94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6" y="643115"/>
            <a:ext cx="5460520" cy="3731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9A10B-75E2-44E2-BE87-D11A8F47650D}"/>
              </a:ext>
            </a:extLst>
          </p:cNvPr>
          <p:cNvSpPr txBox="1"/>
          <p:nvPr/>
        </p:nvSpPr>
        <p:spPr>
          <a:xfrm>
            <a:off x="6506294" y="2408747"/>
            <a:ext cx="46553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Arial"/>
              </a:rPr>
              <a:t>Каким он должен был быть (примерно) :</a:t>
            </a:r>
          </a:p>
        </p:txBody>
      </p:sp>
    </p:spTree>
    <p:extLst>
      <p:ext uri="{BB962C8B-B14F-4D97-AF65-F5344CB8AC3E}">
        <p14:creationId xmlns:p14="http://schemas.microsoft.com/office/powerpoint/2010/main" val="4072736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AB97A6-C21B-4C78-8F24-0464071BFED0}"/>
              </a:ext>
            </a:extLst>
          </p:cNvPr>
          <p:cNvSpPr txBox="1"/>
          <p:nvPr/>
        </p:nvSpPr>
        <p:spPr>
          <a:xfrm>
            <a:off x="1173193" y="885645"/>
            <a:ext cx="4827917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latin typeface="Calibri"/>
                <a:ea typeface="+mn-lt"/>
                <a:cs typeface="+mn-lt"/>
              </a:rPr>
              <a:t>Время добавления и проверки должно быть константным, то есть графиком является горизонтальная прямая у = С. На получившихся графиках выше мы не наблюдаем ровную прямую, но он примерно похож, время проверки скачет у одной прямой. На это повлияли хэш-функции, время работы которых зависит от поступающего на обработку числа.</a:t>
            </a:r>
          </a:p>
          <a:p>
            <a:endParaRPr lang="ru-RU" sz="2000" dirty="0">
              <a:latin typeface="Calibri"/>
              <a:ea typeface="+mn-lt"/>
              <a:cs typeface="+mn-lt"/>
            </a:endParaRPr>
          </a:p>
          <a:p>
            <a:endParaRPr lang="ru-RU" sz="2000" dirty="0">
              <a:latin typeface="Calibri"/>
              <a:ea typeface="+mn-lt"/>
              <a:cs typeface="+mn-lt"/>
            </a:endParaRPr>
          </a:p>
          <a:p>
            <a:endParaRPr lang="ru-RU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2A565-28CA-45BC-A975-32AF7617029D}"/>
              </a:ext>
            </a:extLst>
          </p:cNvPr>
          <p:cNvSpPr txBox="1"/>
          <p:nvPr/>
        </p:nvSpPr>
        <p:spPr>
          <a:xfrm>
            <a:off x="5902445" y="3803351"/>
            <a:ext cx="5302369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latin typeface="Calibri"/>
                <a:cs typeface="Arial"/>
              </a:rPr>
              <a:t>Почему график примерный? Потому что в этих графиках значения времени проверки и  добавления, равные 50 и 100, могут отличаться. Суть в том, чтобы показать, что это время одно и то же при всех входных данных. </a:t>
            </a:r>
            <a:endParaRPr lang="ru-RU" sz="2000">
              <a:latin typeface="Calibri"/>
              <a:ea typeface="+mn-lt"/>
              <a:cs typeface="+mn-lt"/>
            </a:endParaRPr>
          </a:p>
          <a:p>
            <a:pPr algn="l"/>
            <a:endParaRPr lang="ru-RU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88798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0</TotalTime>
  <Words>0</Words>
  <Application>Microsoft Office PowerPoint</Application>
  <PresentationFormat>Широкоэкранный</PresentationFormat>
  <Paragraphs>0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Madison</vt:lpstr>
      <vt:lpstr>Фильтр Блума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383</cp:revision>
  <dcterms:created xsi:type="dcterms:W3CDTF">2021-04-13T20:51:44Z</dcterms:created>
  <dcterms:modified xsi:type="dcterms:W3CDTF">2021-04-15T09:55:08Z</dcterms:modified>
</cp:coreProperties>
</file>